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68" r:id="rId4"/>
    <p:sldId id="264" r:id="rId5"/>
    <p:sldId id="266" r:id="rId6"/>
    <p:sldId id="263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58E53A-3BD4-4ED5-A70F-81E332FA3D25}" v="790" dt="2018-01-24T21:01:07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5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3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75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85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74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96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09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0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00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28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36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D1782-0318-44EF-B3B3-E562CDDA8235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60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twitter.com/sippsac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twitter.com/koenighotz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992" y="1548158"/>
            <a:ext cx="4856407" cy="396526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2692" y="0"/>
            <a:ext cx="7772400" cy="2024185"/>
          </a:xfrm>
        </p:spPr>
        <p:txBody>
          <a:bodyPr/>
          <a:lstStyle/>
          <a:p>
            <a:r>
              <a:rPr lang="en-US" b="1" dirty="0"/>
              <a:t>Java User Group Thüringen</a:t>
            </a:r>
          </a:p>
        </p:txBody>
      </p:sp>
      <p:pic>
        <p:nvPicPr>
          <p:cNvPr id="1026" name="Picture 2" descr="https://s3.amazonaws.com/media-p.slid.es/uploads/559148/images/3768684/logo_ijug-verbund_1006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198" y="4828701"/>
            <a:ext cx="883688" cy="40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uni-weimar.de/medien/webis/events/pan-15/pan15-figures/logo-bauhaus-universitaet-weima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11" y="5519653"/>
            <a:ext cx="2917704" cy="74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979" y="5755236"/>
            <a:ext cx="1150295" cy="1017064"/>
          </a:xfrm>
          <a:prstGeom prst="rect">
            <a:avLst/>
          </a:prstGeom>
        </p:spPr>
      </p:pic>
      <p:pic>
        <p:nvPicPr>
          <p:cNvPr id="1028" name="Picture 4" descr="Bildergebnis für codecentri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614" y="5507617"/>
            <a:ext cx="3743569" cy="47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1310916" y="6211669"/>
            <a:ext cx="2584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Intelligent Software Systems</a:t>
            </a:r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1857916E-6619-4D7C-8473-7186109123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81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1BCA5756-AE94-4255-A2D6-8E221CC1B33B}"/>
              </a:ext>
            </a:extLst>
          </p:cNvPr>
          <p:cNvSpPr txBox="1"/>
          <p:nvPr/>
        </p:nvSpPr>
        <p:spPr>
          <a:xfrm>
            <a:off x="1417738" y="377505"/>
            <a:ext cx="5918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Ein </a:t>
            </a:r>
            <a:r>
              <a:rPr lang="en-US" sz="4800" dirty="0" err="1"/>
              <a:t>Jahr</a:t>
            </a:r>
            <a:r>
              <a:rPr lang="en-US" sz="4800" dirty="0"/>
              <a:t> JUG Thüringen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EA17FD-1CE7-4F6B-9A20-27ADD5FF4A8C}"/>
              </a:ext>
            </a:extLst>
          </p:cNvPr>
          <p:cNvSpPr txBox="1"/>
          <p:nvPr/>
        </p:nvSpPr>
        <p:spPr>
          <a:xfrm>
            <a:off x="1417738" y="1194635"/>
            <a:ext cx="4061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Von 5 auf </a:t>
            </a:r>
            <a:r>
              <a:rPr lang="en-US" sz="3600" b="1" dirty="0">
                <a:solidFill>
                  <a:srgbClr val="FFC000"/>
                </a:solidFill>
              </a:rPr>
              <a:t>186</a:t>
            </a:r>
            <a:r>
              <a:rPr lang="en-US" sz="2800" dirty="0"/>
              <a:t> </a:t>
            </a:r>
            <a:r>
              <a:rPr lang="en-US" sz="2800" dirty="0" err="1"/>
              <a:t>Mitglieder</a:t>
            </a:r>
            <a:r>
              <a:rPr lang="en-US" sz="2800" dirty="0"/>
              <a:t>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BA86358-2911-4399-B7AA-72160E781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427" y="1339225"/>
            <a:ext cx="1254544" cy="447971"/>
          </a:xfrm>
          <a:prstGeom prst="rect">
            <a:avLst/>
          </a:prstGeom>
        </p:spPr>
      </p:pic>
      <p:pic>
        <p:nvPicPr>
          <p:cNvPr id="3078" name="Picture 6" descr="Bildergebnis für thüringen karte ">
            <a:extLst>
              <a:ext uri="{FF2B5EF4-FFF2-40B4-BE49-F238E27FC236}">
                <a16:creationId xmlns:a16="http://schemas.microsoft.com/office/drawing/2014/main" id="{6AE4A394-2F1D-4910-B39D-2E1AB55E2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031" y="2596041"/>
            <a:ext cx="36861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8F09C2B-1915-4AE9-98E0-8E3AACB0D3C5}"/>
              </a:ext>
            </a:extLst>
          </p:cNvPr>
          <p:cNvSpPr txBox="1"/>
          <p:nvPr/>
        </p:nvSpPr>
        <p:spPr>
          <a:xfrm>
            <a:off x="396364" y="3351362"/>
            <a:ext cx="3328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C000"/>
                </a:solidFill>
              </a:rPr>
              <a:t>Juli</a:t>
            </a:r>
            <a:r>
              <a:rPr lang="en-US" b="1" dirty="0">
                <a:solidFill>
                  <a:srgbClr val="FFC000"/>
                </a:solidFill>
              </a:rPr>
              <a:t>: </a:t>
            </a:r>
            <a:r>
              <a:rPr lang="en-US" dirty="0"/>
              <a:t>Hibernate 5 - Tips + Tricks &amp; </a:t>
            </a:r>
            <a:br>
              <a:rPr lang="en-US" dirty="0"/>
            </a:br>
            <a:r>
              <a:rPr lang="en-US" dirty="0" err="1"/>
              <a:t>Effiziente</a:t>
            </a:r>
            <a:r>
              <a:rPr lang="en-US" dirty="0"/>
              <a:t> </a:t>
            </a:r>
            <a:r>
              <a:rPr lang="en-US" dirty="0" err="1"/>
              <a:t>Persistenz</a:t>
            </a:r>
            <a:endParaRPr lang="en-US" dirty="0"/>
          </a:p>
          <a:p>
            <a:r>
              <a:rPr lang="en-US" b="1" dirty="0">
                <a:solidFill>
                  <a:srgbClr val="FFC000"/>
                </a:solidFill>
              </a:rPr>
              <a:t>Nov: </a:t>
            </a:r>
            <a:r>
              <a:rPr lang="de-DE" dirty="0" err="1"/>
              <a:t>Git</a:t>
            </a:r>
            <a:r>
              <a:rPr lang="de-DE" dirty="0"/>
              <a:t> Analysis &amp; </a:t>
            </a:r>
            <a:r>
              <a:rPr lang="de-DE" dirty="0" err="1"/>
              <a:t>Internals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GitHub </a:t>
            </a:r>
            <a:r>
              <a:rPr lang="de-DE" dirty="0" err="1"/>
              <a:t>Insights</a:t>
            </a:r>
            <a:r>
              <a:rPr lang="de-DE" dirty="0"/>
              <a:t> 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72B5E66-926F-4A0D-B958-48D80A2C7C17}"/>
              </a:ext>
            </a:extLst>
          </p:cNvPr>
          <p:cNvSpPr txBox="1"/>
          <p:nvPr/>
        </p:nvSpPr>
        <p:spPr>
          <a:xfrm>
            <a:off x="168866" y="5657113"/>
            <a:ext cx="3018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C000"/>
                </a:solidFill>
              </a:rPr>
              <a:t>Okt</a:t>
            </a:r>
            <a:r>
              <a:rPr lang="en-US" b="1" dirty="0">
                <a:solidFill>
                  <a:srgbClr val="FFC000"/>
                </a:solidFill>
              </a:rPr>
              <a:t>:</a:t>
            </a:r>
            <a:r>
              <a:rPr lang="en-US" dirty="0"/>
              <a:t> </a:t>
            </a:r>
            <a:r>
              <a:rPr lang="de-DE" dirty="0"/>
              <a:t>Domain-</a:t>
            </a:r>
            <a:r>
              <a:rPr lang="de-DE" dirty="0" err="1"/>
              <a:t>driven</a:t>
            </a:r>
            <a:r>
              <a:rPr lang="de-DE" dirty="0"/>
              <a:t> Design </a:t>
            </a:r>
            <a:br>
              <a:rPr lang="de-DE" dirty="0"/>
            </a:br>
            <a:r>
              <a:rPr lang="de-DE" dirty="0"/>
              <a:t>Renaissance &amp; Event </a:t>
            </a:r>
            <a:r>
              <a:rPr lang="de-DE" dirty="0" err="1"/>
              <a:t>Storming</a:t>
            </a:r>
            <a:endParaRPr lang="en-US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6481970-550F-4114-AB0C-F36DF2C9AFF5}"/>
              </a:ext>
            </a:extLst>
          </p:cNvPr>
          <p:cNvSpPr/>
          <p:nvPr/>
        </p:nvSpPr>
        <p:spPr>
          <a:xfrm>
            <a:off x="5324621" y="2330933"/>
            <a:ext cx="38193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FFC000"/>
                </a:solidFill>
                <a:latin typeface="Graphik Meetup"/>
              </a:rPr>
              <a:t>Sep:</a:t>
            </a:r>
            <a:r>
              <a:rPr lang="de-DE" dirty="0">
                <a:latin typeface="Graphik Meetup"/>
              </a:rPr>
              <a:t> IT-Automation für Java-Entwickler</a:t>
            </a:r>
            <a:endParaRPr lang="de-DE" dirty="0"/>
          </a:p>
          <a:p>
            <a:r>
              <a:rPr lang="de-DE" b="1" i="0" dirty="0">
                <a:solidFill>
                  <a:srgbClr val="FFC000"/>
                </a:solidFill>
                <a:effectLst/>
              </a:rPr>
              <a:t>Mai:</a:t>
            </a:r>
            <a:r>
              <a:rPr lang="de-DE" i="0" dirty="0">
                <a:effectLst/>
              </a:rPr>
              <a:t> </a:t>
            </a:r>
            <a:r>
              <a:rPr lang="de-DE" i="0">
                <a:effectLst/>
              </a:rPr>
              <a:t>J</a:t>
            </a:r>
            <a:r>
              <a:rPr lang="en-US" dirty="0"/>
              <a:t>Unit 5 Release – Unit Testing for </a:t>
            </a:r>
            <a:br>
              <a:rPr lang="en-US" dirty="0"/>
            </a:br>
            <a:r>
              <a:rPr lang="en-US" dirty="0"/>
              <a:t>QA Fellows and JVM Addicts</a:t>
            </a:r>
            <a:endParaRPr lang="de-DE" i="0" dirty="0">
              <a:effectLst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C3E610D-5EE1-4E65-8217-11E827B8AB58}"/>
              </a:ext>
            </a:extLst>
          </p:cNvPr>
          <p:cNvSpPr txBox="1"/>
          <p:nvPr/>
        </p:nvSpPr>
        <p:spPr>
          <a:xfrm>
            <a:off x="5359796" y="5596416"/>
            <a:ext cx="331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C000"/>
                </a:solidFill>
              </a:rPr>
              <a:t>Mai:</a:t>
            </a:r>
            <a:r>
              <a:rPr lang="de-DE" dirty="0"/>
              <a:t> JDK 9 - Die Neuerungen des </a:t>
            </a:r>
            <a:br>
              <a:rPr lang="de-DE" dirty="0"/>
            </a:br>
            <a:r>
              <a:rPr lang="de-DE" dirty="0"/>
              <a:t>nächsten Java-Releases</a:t>
            </a:r>
            <a:endParaRPr lang="en-US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EEB48E36-FC53-452C-B1B2-EDBD5261498D}"/>
              </a:ext>
            </a:extLst>
          </p:cNvPr>
          <p:cNvCxnSpPr>
            <a:cxnSpLocks/>
          </p:cNvCxnSpPr>
          <p:nvPr/>
        </p:nvCxnSpPr>
        <p:spPr>
          <a:xfrm>
            <a:off x="4825996" y="4131487"/>
            <a:ext cx="685571" cy="13678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8C3984A-FBE7-414D-9B38-1D0A18CBCBA9}"/>
              </a:ext>
            </a:extLst>
          </p:cNvPr>
          <p:cNvCxnSpPr>
            <a:cxnSpLocks/>
          </p:cNvCxnSpPr>
          <p:nvPr/>
        </p:nvCxnSpPr>
        <p:spPr>
          <a:xfrm flipV="1">
            <a:off x="5301842" y="2726513"/>
            <a:ext cx="57954" cy="12498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D13AC1B-B92D-45E5-9BFD-B916A2A8C90D}"/>
              </a:ext>
            </a:extLst>
          </p:cNvPr>
          <p:cNvCxnSpPr>
            <a:cxnSpLocks/>
          </p:cNvCxnSpPr>
          <p:nvPr/>
        </p:nvCxnSpPr>
        <p:spPr>
          <a:xfrm flipH="1">
            <a:off x="2892096" y="4723002"/>
            <a:ext cx="1184954" cy="9491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823FB079-20EF-4FF8-B558-43854BA3FE94}"/>
              </a:ext>
            </a:extLst>
          </p:cNvPr>
          <p:cNvCxnSpPr>
            <a:cxnSpLocks/>
          </p:cNvCxnSpPr>
          <p:nvPr/>
        </p:nvCxnSpPr>
        <p:spPr>
          <a:xfrm flipH="1" flipV="1">
            <a:off x="3315881" y="3852527"/>
            <a:ext cx="776058" cy="1238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92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8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1BCA5756-AE94-4255-A2D6-8E221CC1B33B}"/>
              </a:ext>
            </a:extLst>
          </p:cNvPr>
          <p:cNvSpPr txBox="1"/>
          <p:nvPr/>
        </p:nvSpPr>
        <p:spPr>
          <a:xfrm>
            <a:off x="1417738" y="377505"/>
            <a:ext cx="5918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Ein </a:t>
            </a:r>
            <a:r>
              <a:rPr lang="en-US" sz="4800" dirty="0" err="1"/>
              <a:t>Jahr</a:t>
            </a:r>
            <a:r>
              <a:rPr lang="en-US" sz="4800" dirty="0"/>
              <a:t> JUG Thüringen</a:t>
            </a:r>
          </a:p>
        </p:txBody>
      </p:sp>
      <p:pic>
        <p:nvPicPr>
          <p:cNvPr id="3074" name="Picture 2" descr="https://secure.meetupstatic.com/photos/event/2/d/5/a/600_466511610.jpeg">
            <a:extLst>
              <a:ext uri="{FF2B5EF4-FFF2-40B4-BE49-F238E27FC236}">
                <a16:creationId xmlns:a16="http://schemas.microsoft.com/office/drawing/2014/main" id="{BD4005CC-6294-4758-84FF-87AAFACCE0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14"/>
          <a:stretch/>
        </p:blipFill>
        <p:spPr bwMode="auto">
          <a:xfrm>
            <a:off x="4272593" y="4681547"/>
            <a:ext cx="2177097" cy="1253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EC53DF-91BB-41B8-9494-C531FBC36A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020"/>
          <a:stretch/>
        </p:blipFill>
        <p:spPr>
          <a:xfrm>
            <a:off x="5132752" y="5308442"/>
            <a:ext cx="1995687" cy="11372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95A334A-784D-4415-966F-8B556CF00F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600" b="8420"/>
          <a:stretch/>
        </p:blipFill>
        <p:spPr>
          <a:xfrm>
            <a:off x="3283873" y="5644863"/>
            <a:ext cx="1995688" cy="11372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ECC68E42-A0AB-4253-A8EE-F2005B311630}"/>
              </a:ext>
            </a:extLst>
          </p:cNvPr>
          <p:cNvSpPr/>
          <p:nvPr/>
        </p:nvSpPr>
        <p:spPr>
          <a:xfrm>
            <a:off x="89840" y="4752365"/>
            <a:ext cx="3896388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rgbClr val="FFC000"/>
                </a:solidFill>
              </a:rPr>
              <a:t>54</a:t>
            </a:r>
            <a:r>
              <a:rPr lang="de-DE" dirty="0"/>
              <a:t> Teilnehmer in </a:t>
            </a:r>
            <a:r>
              <a:rPr lang="de-DE" sz="2800" b="1" dirty="0">
                <a:solidFill>
                  <a:srgbClr val="FFC000"/>
                </a:solidFill>
              </a:rPr>
              <a:t>Erfurt</a:t>
            </a:r>
            <a:br>
              <a:rPr lang="de-DE" sz="2800" b="1" dirty="0">
                <a:solidFill>
                  <a:srgbClr val="FFC000"/>
                </a:solidFill>
              </a:rPr>
            </a:br>
            <a:r>
              <a:rPr lang="de-DE" dirty="0" err="1"/>
              <a:t>Git</a:t>
            </a:r>
            <a:r>
              <a:rPr lang="de-DE" dirty="0"/>
              <a:t> Analysis &amp; </a:t>
            </a:r>
            <a:r>
              <a:rPr lang="de-DE" dirty="0" err="1"/>
              <a:t>Internals</a:t>
            </a:r>
            <a:r>
              <a:rPr lang="de-DE" dirty="0"/>
              <a:t>, GitHub </a:t>
            </a:r>
            <a:r>
              <a:rPr lang="de-DE" dirty="0" err="1"/>
              <a:t>Insights</a:t>
            </a:r>
            <a:endParaRPr lang="de-DE" b="0" i="0" dirty="0">
              <a:effectLst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A3B2054-35B8-4FD6-93C0-6A7AB1698837}"/>
              </a:ext>
            </a:extLst>
          </p:cNvPr>
          <p:cNvSpPr/>
          <p:nvPr/>
        </p:nvSpPr>
        <p:spPr>
          <a:xfrm>
            <a:off x="89840" y="1161099"/>
            <a:ext cx="5010667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rgbClr val="FFC000"/>
                </a:solidFill>
              </a:rPr>
              <a:t>52</a:t>
            </a:r>
            <a:r>
              <a:rPr lang="de-DE" dirty="0"/>
              <a:t> Teilnehmer in </a:t>
            </a:r>
            <a:r>
              <a:rPr lang="de-DE" sz="2800" b="1" dirty="0">
                <a:solidFill>
                  <a:srgbClr val="FFC000"/>
                </a:solidFill>
              </a:rPr>
              <a:t>Weimar</a:t>
            </a:r>
            <a:r>
              <a:rPr lang="de-DE" dirty="0"/>
              <a:t> zum Thema</a:t>
            </a:r>
          </a:p>
          <a:p>
            <a:r>
              <a:rPr lang="de-DE" dirty="0"/>
              <a:t>JDK 9 - Die Neuerungen des nächsten Java-Releases</a:t>
            </a:r>
            <a:endParaRPr lang="de-DE" b="0" i="0" dirty="0">
              <a:effectLst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CDCA0B4-62A2-4E59-9C76-B71BFAC4BD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494"/>
          <a:stretch/>
        </p:blipFill>
        <p:spPr>
          <a:xfrm>
            <a:off x="693165" y="1992096"/>
            <a:ext cx="2590708" cy="16225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098" name="Picture 2" descr="https://secure.meetupstatic.com/photos/event/7/1/2/4/600_461488964.jpeg">
            <a:extLst>
              <a:ext uri="{FF2B5EF4-FFF2-40B4-BE49-F238E27FC236}">
                <a16:creationId xmlns:a16="http://schemas.microsoft.com/office/drawing/2014/main" id="{EE836938-6540-4682-8A7B-5C3F4A40E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64" b="3376"/>
          <a:stretch/>
        </p:blipFill>
        <p:spPr bwMode="auto">
          <a:xfrm>
            <a:off x="229518" y="2744912"/>
            <a:ext cx="1295354" cy="11478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A135F64A-2F0E-4EB3-AC9C-88B948DB112C}"/>
              </a:ext>
            </a:extLst>
          </p:cNvPr>
          <p:cNvSpPr/>
          <p:nvPr/>
        </p:nvSpPr>
        <p:spPr>
          <a:xfrm>
            <a:off x="5466262" y="1944266"/>
            <a:ext cx="367773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rgbClr val="FFC000"/>
                </a:solidFill>
              </a:rPr>
              <a:t>20</a:t>
            </a:r>
            <a:r>
              <a:rPr lang="de-DE" dirty="0"/>
              <a:t> Teilnehmer in </a:t>
            </a:r>
            <a:r>
              <a:rPr lang="de-DE" sz="2800" b="1" dirty="0">
                <a:solidFill>
                  <a:srgbClr val="FFC000"/>
                </a:solidFill>
              </a:rPr>
              <a:t>Ilmenau</a:t>
            </a:r>
            <a:endParaRPr lang="de-DE" dirty="0"/>
          </a:p>
          <a:p>
            <a:r>
              <a:rPr lang="de-DE" dirty="0"/>
              <a:t>Domain-</a:t>
            </a:r>
            <a:r>
              <a:rPr lang="de-DE" dirty="0" err="1"/>
              <a:t>driven</a:t>
            </a:r>
            <a:r>
              <a:rPr lang="de-DE" dirty="0"/>
              <a:t> Design Renaissance &amp;</a:t>
            </a:r>
            <a:br>
              <a:rPr lang="de-DE" dirty="0"/>
            </a:br>
            <a:r>
              <a:rPr lang="de-DE" dirty="0"/>
              <a:t>Event </a:t>
            </a:r>
            <a:r>
              <a:rPr lang="de-DE" dirty="0" err="1"/>
              <a:t>Storming</a:t>
            </a:r>
            <a:endParaRPr lang="de-DE" b="0" i="0" dirty="0">
              <a:effectLst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3BD634-832E-47FC-91ED-AC54E4E407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847"/>
          <a:stretch/>
        </p:blipFill>
        <p:spPr>
          <a:xfrm>
            <a:off x="950133" y="3127733"/>
            <a:ext cx="1295354" cy="11425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96DBE9D-916F-4635-8947-3671CA07D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2825" y="2769596"/>
            <a:ext cx="1978210" cy="13188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9CEEAF7-85E7-4233-B4D7-2B4EEDAA00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3384" y="3757248"/>
            <a:ext cx="1678019" cy="1118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A7AF88D-C884-4279-8B9F-E7F07CD96B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6025" y="910493"/>
            <a:ext cx="1705010" cy="11366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13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6747B307-1F6A-46BE-8051-43F7BAF34B55}"/>
              </a:ext>
            </a:extLst>
          </p:cNvPr>
          <p:cNvSpPr txBox="1"/>
          <p:nvPr/>
        </p:nvSpPr>
        <p:spPr>
          <a:xfrm>
            <a:off x="1417738" y="377505"/>
            <a:ext cx="58381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JUG Thüringen in 2018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4E227B7-BD17-443C-AB14-192C4B51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262" y="147812"/>
            <a:ext cx="1299068" cy="10606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2FB015D-3803-44E2-95FD-D1294AB8E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10" y="1306902"/>
            <a:ext cx="2829463" cy="21220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C0D5D81-3FA2-497F-9B03-550525443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366" y="2786771"/>
            <a:ext cx="2829463" cy="21220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77CB158-E5DD-4DA8-B97C-E9A4605BB565}"/>
              </a:ext>
            </a:extLst>
          </p:cNvPr>
          <p:cNvSpPr txBox="1"/>
          <p:nvPr/>
        </p:nvSpPr>
        <p:spPr>
          <a:xfrm>
            <a:off x="634272" y="2819514"/>
            <a:ext cx="1985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Stickers!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6C0476B-8D61-47E8-BA06-7D80BF15D49B}"/>
              </a:ext>
            </a:extLst>
          </p:cNvPr>
          <p:cNvSpPr txBox="1"/>
          <p:nvPr/>
        </p:nvSpPr>
        <p:spPr>
          <a:xfrm>
            <a:off x="3579324" y="4200983"/>
            <a:ext cx="2324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Akademie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8B214D4-B7BA-471B-8EAC-D4A3D964D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8890" y="3526659"/>
            <a:ext cx="1754177" cy="26570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347766F-EA6B-4738-A4F3-3EA0A3ABEDD0}"/>
              </a:ext>
            </a:extLst>
          </p:cNvPr>
          <p:cNvSpPr txBox="1"/>
          <p:nvPr/>
        </p:nvSpPr>
        <p:spPr>
          <a:xfrm>
            <a:off x="6818342" y="5521957"/>
            <a:ext cx="2175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Talks &amp;</a:t>
            </a:r>
            <a:b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Meetings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222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56CD92B-0526-4CF1-AC90-06F13A68D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1" y="269532"/>
            <a:ext cx="5408762" cy="19254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1C4BA24-7DE7-4FEF-87B5-628A0DF53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301" y="2493960"/>
            <a:ext cx="5408762" cy="19163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1CBB793-2C04-4B47-83B5-5EBAEC40E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01" y="4709339"/>
            <a:ext cx="5331125" cy="19251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8018283-32FD-4226-B0F0-57A8FBA14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166" y="5458534"/>
            <a:ext cx="2109157" cy="753135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DA83A8D-F330-4BF7-B7CF-2F1A9F191673}"/>
              </a:ext>
            </a:extLst>
          </p:cNvPr>
          <p:cNvSpPr/>
          <p:nvPr/>
        </p:nvSpPr>
        <p:spPr>
          <a:xfrm>
            <a:off x="6146323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https://www.meetup.com/de-DE/jugthde/events/</a:t>
            </a:r>
          </a:p>
        </p:txBody>
      </p:sp>
    </p:spTree>
    <p:extLst>
      <p:ext uri="{BB962C8B-B14F-4D97-AF65-F5344CB8AC3E}">
        <p14:creationId xmlns:p14="http://schemas.microsoft.com/office/powerpoint/2010/main" val="206271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7308" y="726216"/>
            <a:ext cx="5033301" cy="1325563"/>
          </a:xfrm>
        </p:spPr>
        <p:txBody>
          <a:bodyPr>
            <a:normAutofit/>
          </a:bodyPr>
          <a:lstStyle/>
          <a:p>
            <a:r>
              <a:rPr lang="en-US" dirty="0"/>
              <a:t>Falk </a:t>
            </a:r>
            <a:r>
              <a:rPr lang="en-US" dirty="0" err="1"/>
              <a:t>Sippach</a:t>
            </a:r>
            <a:r>
              <a:rPr lang="en-US"/>
              <a:t> </a:t>
            </a:r>
            <a:r>
              <a:rPr lang="en-US" sz="2000" dirty="0"/>
              <a:t>(</a:t>
            </a:r>
            <a:r>
              <a:rPr lang="de-DE" sz="2000" b="1" dirty="0">
                <a:hlinkClick r:id="rId2"/>
              </a:rPr>
              <a:t>@</a:t>
            </a:r>
            <a:r>
              <a:rPr lang="de-DE" sz="2000" dirty="0" err="1">
                <a:hlinkClick r:id="rId2"/>
              </a:rPr>
              <a:t>sippsack</a:t>
            </a:r>
            <a:r>
              <a:rPr lang="de-DE" sz="2000" dirty="0"/>
              <a:t>)</a:t>
            </a:r>
            <a:br>
              <a:rPr lang="en-US" dirty="0"/>
            </a:br>
            <a:r>
              <a:rPr lang="en-US" sz="1800" dirty="0">
                <a:solidFill>
                  <a:srgbClr val="333333"/>
                </a:solidFill>
                <a:latin typeface="Montserrat"/>
              </a:rPr>
              <a:t>OIO Orientation in Objects GmbH, JUG Darmstadt</a:t>
            </a:r>
            <a:br>
              <a:rPr lang="en-US" sz="1800" dirty="0">
                <a:solidFill>
                  <a:srgbClr val="333333"/>
                </a:solidFill>
                <a:latin typeface="Montserrat"/>
              </a:rPr>
            </a:br>
            <a:r>
              <a:rPr lang="de-DE" sz="1800" dirty="0"/>
              <a:t>https://blog.oio.de/author/sippsack/</a:t>
            </a:r>
            <a:endParaRPr lang="en-US" dirty="0"/>
          </a:p>
        </p:txBody>
      </p:sp>
      <p:pic>
        <p:nvPicPr>
          <p:cNvPr id="1026" name="Picture 2" descr="Falk Sippach">
            <a:extLst>
              <a:ext uri="{FF2B5EF4-FFF2-40B4-BE49-F238E27FC236}">
                <a16:creationId xmlns:a16="http://schemas.microsoft.com/office/drawing/2014/main" id="{1A84FA06-469E-4A7A-BE4E-91E549209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694" y="802439"/>
            <a:ext cx="1493939" cy="149393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2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5589F8B-231E-4723-81D4-E885FB35780B}"/>
              </a:ext>
            </a:extLst>
          </p:cNvPr>
          <p:cNvSpPr/>
          <p:nvPr/>
        </p:nvSpPr>
        <p:spPr>
          <a:xfrm>
            <a:off x="144884" y="2296378"/>
            <a:ext cx="61507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JVM Functional Language Battle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37AC7E3D-DF60-4862-8AEF-05286D0AF52A}"/>
              </a:ext>
            </a:extLst>
          </p:cNvPr>
          <p:cNvSpPr txBox="1">
            <a:spLocks/>
          </p:cNvSpPr>
          <p:nvPr/>
        </p:nvSpPr>
        <p:spPr>
          <a:xfrm>
            <a:off x="3934438" y="3686020"/>
            <a:ext cx="51497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David Schmitz</a:t>
            </a:r>
            <a:r>
              <a:rPr lang="en-US"/>
              <a:t> </a:t>
            </a:r>
            <a:r>
              <a:rPr lang="en-US" sz="2000"/>
              <a:t>(</a:t>
            </a:r>
            <a:r>
              <a:rPr lang="de-DE" sz="2000" b="1" dirty="0">
                <a:solidFill>
                  <a:srgbClr val="657786"/>
                </a:solidFill>
                <a:hlinkClick r:id="rId4"/>
              </a:rPr>
              <a:t>@</a:t>
            </a:r>
            <a:r>
              <a:rPr lang="de-DE" sz="2000" u="sng" dirty="0" err="1">
                <a:solidFill>
                  <a:srgbClr val="657786"/>
                </a:solidFill>
                <a:hlinkClick r:id="rId4"/>
              </a:rPr>
              <a:t>koenighotze</a:t>
            </a:r>
            <a:r>
              <a:rPr lang="de-DE" sz="2000"/>
              <a:t>)</a:t>
            </a:r>
            <a:br>
              <a:rPr lang="en-US"/>
            </a:br>
            <a:r>
              <a:rPr lang="en-US" sz="1800" dirty="0">
                <a:solidFill>
                  <a:srgbClr val="333333"/>
                </a:solidFill>
                <a:latin typeface="Montserrat"/>
              </a:rPr>
              <a:t>Principal Architect / Partner</a:t>
            </a:r>
            <a:r>
              <a:rPr lang="en-US" sz="1800">
                <a:solidFill>
                  <a:srgbClr val="333333"/>
                </a:solidFill>
                <a:latin typeface="Montserrat"/>
              </a:rPr>
              <a:t>, </a:t>
            </a:r>
            <a:r>
              <a:rPr lang="en-US" sz="1800" dirty="0" err="1">
                <a:solidFill>
                  <a:srgbClr val="333333"/>
                </a:solidFill>
                <a:latin typeface="Montserrat"/>
              </a:rPr>
              <a:t>Senacor</a:t>
            </a:r>
            <a:r>
              <a:rPr lang="en-US" sz="1800" dirty="0">
                <a:solidFill>
                  <a:srgbClr val="333333"/>
                </a:solidFill>
                <a:latin typeface="Montserrat"/>
              </a:rPr>
              <a:t> Technologies</a:t>
            </a:r>
            <a:br>
              <a:rPr lang="en-US" sz="1800">
                <a:solidFill>
                  <a:srgbClr val="333333"/>
                </a:solidFill>
                <a:latin typeface="Montserrat"/>
              </a:rPr>
            </a:br>
            <a:r>
              <a:rPr lang="de-DE" sz="1800"/>
              <a:t>http://koenighotze.de/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AF6BA34-95B9-49D7-BA52-F1A4387E9772}"/>
              </a:ext>
            </a:extLst>
          </p:cNvPr>
          <p:cNvSpPr/>
          <p:nvPr/>
        </p:nvSpPr>
        <p:spPr>
          <a:xfrm>
            <a:off x="3934438" y="5087806"/>
            <a:ext cx="50549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Javaslang</a:t>
            </a:r>
            <a:r>
              <a:rPr lang="de-DE" sz="3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ähm </a:t>
            </a:r>
            <a:r>
              <a:rPr lang="de-DE" sz="36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Vavr</a:t>
            </a:r>
            <a:r>
              <a:rPr lang="de-DE" sz="3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br>
              <a:rPr lang="de-DE" sz="3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sz="3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 </a:t>
            </a:r>
            <a:r>
              <a:rPr lang="de-DE" sz="36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Monad</a:t>
            </a:r>
            <a:r>
              <a:rPr lang="de-DE" sz="3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schlägt zurück</a:t>
            </a:r>
            <a:endParaRPr lang="en-US" sz="3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B6D909-7959-4F40-8408-490319719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960" y="3885092"/>
            <a:ext cx="1555567" cy="155556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543234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127</Words>
  <Application>Microsoft Office PowerPoint</Application>
  <PresentationFormat>Bildschirmpräsentation (4:3)</PresentationFormat>
  <Paragraphs>25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Consolas</vt:lpstr>
      <vt:lpstr>Graphik Meetup</vt:lpstr>
      <vt:lpstr>Montserrat</vt:lpstr>
      <vt:lpstr>Office</vt:lpstr>
      <vt:lpstr>Java User Group Thüringen</vt:lpstr>
      <vt:lpstr>PowerPoint-Präsentation</vt:lpstr>
      <vt:lpstr>PowerPoint-Präsentation</vt:lpstr>
      <vt:lpstr>PowerPoint-Präsentation</vt:lpstr>
      <vt:lpstr>PowerPoint-Präsentation</vt:lpstr>
      <vt:lpstr>Falk Sippach (@sippsack) OIO Orientation in Objects GmbH, JUG Darmstadt https://blog.oio.de/author/sippsack/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User Group Thüringen</dc:title>
  <dc:creator>Norbert Siegmund</dc:creator>
  <cp:lastModifiedBy>Norbert Siegmund</cp:lastModifiedBy>
  <cp:revision>8</cp:revision>
  <dcterms:created xsi:type="dcterms:W3CDTF">2017-05-30T12:39:49Z</dcterms:created>
  <dcterms:modified xsi:type="dcterms:W3CDTF">2018-01-26T13:07:29Z</dcterms:modified>
</cp:coreProperties>
</file>